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6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0603668_835857169759316_237620751322908569_n.jpg"/>
          <p:cNvPicPr>
            <a:picLocks noChangeAspect="1"/>
          </p:cNvPicPr>
          <p:nvPr/>
        </p:nvPicPr>
        <p:blipFill>
          <a:blip r:embed="rId2" cstate="print">
            <a:lum bright="39000"/>
          </a:blip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0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816BD"/>
                </a:solidFill>
              </a:rPr>
              <a:t>GUJCOST Sponsored</a:t>
            </a:r>
            <a:endParaRPr lang="en-IN" dirty="0" smtClean="0">
              <a:solidFill>
                <a:srgbClr val="F816BD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One-Day </a:t>
            </a:r>
            <a:r>
              <a:rPr lang="en-IN" b="1" dirty="0" smtClean="0">
                <a:solidFill>
                  <a:schemeClr val="tx2"/>
                </a:solidFill>
              </a:rPr>
              <a:t>Workshop o</a:t>
            </a:r>
            <a:r>
              <a:rPr lang="en-US" b="1" dirty="0" smtClean="0">
                <a:solidFill>
                  <a:schemeClr val="tx2"/>
                </a:solidFill>
              </a:rPr>
              <a:t>n</a:t>
            </a:r>
            <a:endParaRPr lang="en-IN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‘</a:t>
            </a:r>
            <a:r>
              <a:rPr lang="en-IN" sz="2400" b="1" dirty="0" smtClean="0">
                <a:solidFill>
                  <a:srgbClr val="FF0000"/>
                </a:solidFill>
              </a:rPr>
              <a:t>Water Harvesting and Groundwater Recharge Techniques</a:t>
            </a:r>
            <a:r>
              <a:rPr lang="en-US" sz="2400" b="1" dirty="0" smtClean="0">
                <a:solidFill>
                  <a:srgbClr val="FF0000"/>
                </a:solidFill>
              </a:rPr>
              <a:t>’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IN" b="1" dirty="0" smtClean="0">
                <a:solidFill>
                  <a:srgbClr val="FF0000"/>
                </a:solidFill>
              </a:rPr>
              <a:t>25</a:t>
            </a:r>
            <a:r>
              <a:rPr lang="en-IN" b="1" baseline="30000" dirty="0" smtClean="0">
                <a:solidFill>
                  <a:srgbClr val="FF0000"/>
                </a:solidFill>
              </a:rPr>
              <a:t>th</a:t>
            </a:r>
            <a:r>
              <a:rPr lang="en-IN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March, 2022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2667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Organized by:</a:t>
            </a:r>
            <a:endParaRPr lang="en-IN" b="1" dirty="0" smtClean="0"/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Department of Civil Engineering</a:t>
            </a:r>
            <a:endParaRPr lang="en-I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Chhotubhai  Gopalbhai Patel Institute of Technology</a:t>
            </a:r>
            <a:r>
              <a:rPr lang="en-US" b="1" dirty="0" smtClean="0"/>
              <a:t>, </a:t>
            </a:r>
            <a:endParaRPr lang="en-IN" b="1" dirty="0" smtClean="0"/>
          </a:p>
          <a:p>
            <a:pPr algn="ctr"/>
            <a:r>
              <a:rPr lang="en-US" b="1" dirty="0" smtClean="0">
                <a:solidFill>
                  <a:srgbClr val="F816BD"/>
                </a:solidFill>
              </a:rPr>
              <a:t>UKA Tarsadia University , Bardoli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51054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Co-Convener:</a:t>
            </a:r>
          </a:p>
          <a:p>
            <a:pPr algn="ctr"/>
            <a:r>
              <a:rPr lang="en-US" sz="1600" b="1" dirty="0" smtClean="0"/>
              <a:t>Dr. </a:t>
            </a:r>
            <a:r>
              <a:rPr lang="en-US" sz="1600" b="1" dirty="0" err="1" smtClean="0"/>
              <a:t>Vaibhav</a:t>
            </a:r>
            <a:r>
              <a:rPr lang="en-US" sz="1600" b="1" dirty="0" smtClean="0"/>
              <a:t> R. </a:t>
            </a:r>
            <a:r>
              <a:rPr lang="en-US" sz="1600" b="1" dirty="0" err="1" smtClean="0"/>
              <a:t>Pawar</a:t>
            </a:r>
            <a:endParaRPr lang="en-IN" sz="1600" b="1" dirty="0" smtClean="0"/>
          </a:p>
          <a:p>
            <a:pPr algn="ctr"/>
            <a:r>
              <a:rPr lang="en-US" sz="1600" dirty="0" smtClean="0"/>
              <a:t>vaibhav.pawar@utu.ac.in</a:t>
            </a:r>
            <a:endParaRPr lang="en-IN" sz="1600" dirty="0" smtClean="0"/>
          </a:p>
          <a:p>
            <a:pPr algn="ctr"/>
            <a:r>
              <a:rPr lang="en-US" sz="1600" dirty="0" smtClean="0"/>
              <a:t>Contact- 9408629954</a:t>
            </a:r>
            <a:endParaRPr lang="en-IN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5050" y="5094982"/>
            <a:ext cx="22289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Organizing Secretary:</a:t>
            </a:r>
            <a:endParaRPr lang="en-IN" sz="1600" dirty="0" smtClean="0"/>
          </a:p>
          <a:p>
            <a:pPr algn="ctr"/>
            <a:r>
              <a:rPr lang="en-US" sz="1600" b="1" dirty="0" smtClean="0"/>
              <a:t>Prof. </a:t>
            </a:r>
            <a:r>
              <a:rPr lang="en-IN" sz="1600" b="1" dirty="0" smtClean="0"/>
              <a:t>Dimple J. Desai</a:t>
            </a:r>
          </a:p>
          <a:p>
            <a:pPr algn="ctr"/>
            <a:r>
              <a:rPr lang="en-US" sz="1600" dirty="0"/>
              <a:t>d</a:t>
            </a:r>
            <a:r>
              <a:rPr lang="en-US" sz="1600" dirty="0" smtClean="0"/>
              <a:t>imple.desai@utu.ac.in</a:t>
            </a:r>
            <a:endParaRPr lang="en-IN" sz="1600" dirty="0" smtClean="0"/>
          </a:p>
          <a:p>
            <a:pPr algn="ctr"/>
            <a:r>
              <a:rPr lang="en-US" sz="1600" dirty="0" smtClean="0"/>
              <a:t>Contact- 9537568432</a:t>
            </a:r>
            <a:endParaRPr lang="en-IN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876800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********************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038600"/>
            <a:ext cx="1747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Chief Patron:</a:t>
            </a:r>
            <a:endParaRPr lang="en-IN" sz="1600" b="1" dirty="0" smtClean="0"/>
          </a:p>
          <a:p>
            <a:pPr algn="ctr"/>
            <a:r>
              <a:rPr lang="en-US" sz="1600" dirty="0" smtClean="0"/>
              <a:t>Dr. Dinesh R. Shah</a:t>
            </a:r>
          </a:p>
          <a:p>
            <a:pPr algn="ctr"/>
            <a:r>
              <a:rPr lang="en-US" sz="1600" dirty="0" smtClean="0"/>
              <a:t>Provost UTU</a:t>
            </a:r>
            <a:endParaRPr lang="en-IN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4038600"/>
            <a:ext cx="1947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Patron:</a:t>
            </a:r>
            <a:endParaRPr lang="en-IN" sz="1600" b="1" dirty="0" smtClean="0"/>
          </a:p>
          <a:p>
            <a:pPr algn="ctr"/>
            <a:r>
              <a:rPr lang="en-US" sz="1600" dirty="0" smtClean="0"/>
              <a:t>Dr. </a:t>
            </a:r>
            <a:r>
              <a:rPr lang="en-US" sz="1600" dirty="0" err="1"/>
              <a:t>Manoj</a:t>
            </a:r>
            <a:r>
              <a:rPr lang="en-US" sz="1600" dirty="0"/>
              <a:t> </a:t>
            </a:r>
            <a:r>
              <a:rPr lang="en-US" sz="1600" dirty="0" smtClean="0"/>
              <a:t>J. </a:t>
            </a:r>
            <a:r>
              <a:rPr lang="en-US" sz="1600" dirty="0" err="1" smtClean="0"/>
              <a:t>Gundalia</a:t>
            </a:r>
            <a:endParaRPr lang="en-US" sz="1600" dirty="0" smtClean="0"/>
          </a:p>
          <a:p>
            <a:pPr algn="ctr"/>
            <a:r>
              <a:rPr lang="en-US" sz="1600" dirty="0" smtClean="0"/>
              <a:t>I/C </a:t>
            </a:r>
            <a:r>
              <a:rPr lang="en-US" sz="1600" dirty="0" smtClean="0"/>
              <a:t>Director, CGPIT</a:t>
            </a:r>
            <a:endParaRPr lang="en-IN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4038600"/>
            <a:ext cx="3372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Convener:</a:t>
            </a:r>
            <a:endParaRPr lang="en-IN" sz="1600" b="1" dirty="0" smtClean="0"/>
          </a:p>
          <a:p>
            <a:pPr algn="ctr"/>
            <a:r>
              <a:rPr lang="en-US" sz="1600" dirty="0" smtClean="0"/>
              <a:t>Dr. </a:t>
            </a:r>
            <a:r>
              <a:rPr lang="en-US" sz="1600" dirty="0" err="1" smtClean="0"/>
              <a:t>Manoj</a:t>
            </a:r>
            <a:r>
              <a:rPr lang="en-US" sz="1600" dirty="0" smtClean="0"/>
              <a:t> J. </a:t>
            </a:r>
            <a:r>
              <a:rPr lang="en-US" sz="1600" dirty="0" err="1" smtClean="0"/>
              <a:t>Gundalia</a:t>
            </a:r>
            <a:endParaRPr lang="en-US" sz="1600" dirty="0" smtClean="0"/>
          </a:p>
          <a:p>
            <a:pPr algn="ctr"/>
            <a:r>
              <a:rPr lang="en-US" sz="1600" dirty="0" smtClean="0"/>
              <a:t>Head, Department of Civil Engineering</a:t>
            </a:r>
            <a:endParaRPr lang="en-IN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7399810" y="5257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IN" sz="1600" dirty="0"/>
          </a:p>
        </p:txBody>
      </p:sp>
      <p:pic>
        <p:nvPicPr>
          <p:cNvPr id="1026" name="Picture 2" descr="G:\CGPIT\seminar detail\16 GUJCOST\letter from GUJCOST\Dept of Science and Technology, Govt of Gujar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1902" y="1676400"/>
            <a:ext cx="1674285" cy="990600"/>
          </a:xfrm>
          <a:prstGeom prst="rect">
            <a:avLst/>
          </a:prstGeom>
          <a:noFill/>
        </p:spPr>
      </p:pic>
      <p:pic>
        <p:nvPicPr>
          <p:cNvPr id="1028" name="Picture 4" descr="G:\CGPIT\seminar detail\16 GUJCOST\letter from GUJCOST\output-onlinepngtools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600199"/>
            <a:ext cx="1219200" cy="1138517"/>
          </a:xfrm>
          <a:prstGeom prst="rect">
            <a:avLst/>
          </a:prstGeom>
          <a:noFill/>
        </p:spPr>
      </p:pic>
      <p:pic>
        <p:nvPicPr>
          <p:cNvPr id="1029" name="Picture 5" descr="G:\CGPIT\seminar detail\16 GUJCOST\letter from GUJCOST\output-onlinepngtool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600200"/>
            <a:ext cx="1066800" cy="106680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838200" y="1295400"/>
            <a:ext cx="1632594" cy="1427959"/>
            <a:chOff x="609600" y="1371600"/>
            <a:chExt cx="1904999" cy="1666220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2514600"/>
              <a:ext cx="1904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NAAC Accredited</a:t>
              </a:r>
              <a:endParaRPr lang="en-IN" sz="1400" dirty="0" smtClean="0"/>
            </a:p>
            <a:p>
              <a:pPr algn="ctr"/>
              <a:r>
                <a:rPr lang="en-US" sz="1400" dirty="0" smtClean="0"/>
                <a:t>2.74, </a:t>
              </a:r>
              <a:r>
                <a:rPr lang="en-US" sz="1400" b="1" dirty="0" smtClean="0"/>
                <a:t>B</a:t>
              </a:r>
              <a:r>
                <a:rPr lang="en-US" sz="1400" b="1" baseline="30000" dirty="0" smtClean="0"/>
                <a:t>+</a:t>
              </a:r>
              <a:r>
                <a:rPr lang="en-US" sz="1400" dirty="0" smtClean="0"/>
                <a:t> Grade</a:t>
              </a:r>
              <a:endParaRPr lang="en-IN" sz="1400" dirty="0"/>
            </a:p>
          </p:txBody>
        </p:sp>
        <p:pic>
          <p:nvPicPr>
            <p:cNvPr id="2" name="Picture 2" descr="C:\Users\admin\Downloads\output-onlinepngtools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400" y="1371600"/>
              <a:ext cx="1219200" cy="1219200"/>
            </a:xfrm>
            <a:prstGeom prst="rect">
              <a:avLst/>
            </a:prstGeom>
            <a:noFill/>
          </p:spPr>
        </p:pic>
      </p:grpSp>
      <p:grpSp>
        <p:nvGrpSpPr>
          <p:cNvPr id="27" name="Group 26"/>
          <p:cNvGrpSpPr/>
          <p:nvPr/>
        </p:nvGrpSpPr>
        <p:grpSpPr>
          <a:xfrm>
            <a:off x="2095500" y="2819400"/>
            <a:ext cx="5097508" cy="152400"/>
            <a:chOff x="2095500" y="2819400"/>
            <a:chExt cx="5097508" cy="152400"/>
          </a:xfrm>
        </p:grpSpPr>
        <p:grpSp>
          <p:nvGrpSpPr>
            <p:cNvPr id="22" name="Group 21"/>
            <p:cNvGrpSpPr/>
            <p:nvPr/>
          </p:nvGrpSpPr>
          <p:grpSpPr>
            <a:xfrm>
              <a:off x="2095500" y="2819400"/>
              <a:ext cx="1752600" cy="152400"/>
              <a:chOff x="2057400" y="2971800"/>
              <a:chExt cx="1752600" cy="1524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2057400" y="3048000"/>
                <a:ext cx="1665393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3657600" y="2971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u="sng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5440408" y="2819400"/>
              <a:ext cx="1752600" cy="152400"/>
              <a:chOff x="2057400" y="2971800"/>
              <a:chExt cx="1752600" cy="1524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H="1">
                <a:off x="2057400" y="3048000"/>
                <a:ext cx="1665393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3657600" y="2971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u="sng" dirty="0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752600" y="4941529"/>
            <a:ext cx="5994400" cy="163871"/>
            <a:chOff x="1549400" y="5025599"/>
            <a:chExt cx="5994400" cy="163871"/>
          </a:xfrm>
        </p:grpSpPr>
        <p:grpSp>
          <p:nvGrpSpPr>
            <p:cNvPr id="33" name="Group 32"/>
            <p:cNvGrpSpPr/>
            <p:nvPr/>
          </p:nvGrpSpPr>
          <p:grpSpPr>
            <a:xfrm>
              <a:off x="1549400" y="5025599"/>
              <a:ext cx="1752600" cy="152400"/>
              <a:chOff x="2057400" y="2971800"/>
              <a:chExt cx="1752600" cy="1524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2057400" y="3048000"/>
                <a:ext cx="1665393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3657600" y="2971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u="sng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5791200" y="5037070"/>
              <a:ext cx="1752600" cy="152400"/>
              <a:chOff x="2057400" y="2971800"/>
              <a:chExt cx="1752600" cy="1524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2057400" y="3048000"/>
                <a:ext cx="1665393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3657600" y="2971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u="sng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106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SHRINIVAS T. MUNDKAR</dc:creator>
  <cp:lastModifiedBy>Civil_Dep</cp:lastModifiedBy>
  <cp:revision>41</cp:revision>
  <dcterms:created xsi:type="dcterms:W3CDTF">2006-08-16T00:00:00Z</dcterms:created>
  <dcterms:modified xsi:type="dcterms:W3CDTF">2022-03-14T09:53:18Z</dcterms:modified>
</cp:coreProperties>
</file>